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352"/>
    <p:restoredTop sz="94610"/>
  </p:normalViewPr>
  <p:slideViewPr>
    <p:cSldViewPr snapToGrid="0" snapToObjects="1">
      <p:cViewPr varScale="1">
        <p:scale>
          <a:sx n="155" d="100"/>
          <a:sy n="155" d="100"/>
        </p:scale>
        <p:origin x="304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920847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5F0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4023360" cy="5143500"/>
          </a:xfrm>
          <a:prstGeom prst="rect">
            <a:avLst/>
          </a:prstGeom>
          <a:solidFill>
            <a:srgbClr val="1B3A2D"/>
          </a:solidFill>
          <a:ln w="12700">
            <a:solidFill>
              <a:srgbClr val="1B3A2D"/>
            </a:solidFill>
            <a:prstDash val="solid"/>
          </a:ln>
        </p:spPr>
        <p:txBody>
          <a:bodyPr/>
          <a:lstStyle/>
          <a:p>
            <a:endParaRPr lang="sv-SE"/>
          </a:p>
        </p:txBody>
      </p:sp>
      <p:sp>
        <p:nvSpPr>
          <p:cNvPr id="3" name="Shape 1"/>
          <p:cNvSpPr/>
          <p:nvPr/>
        </p:nvSpPr>
        <p:spPr>
          <a:xfrm>
            <a:off x="0" y="2926080"/>
            <a:ext cx="4023360" cy="54864"/>
          </a:xfrm>
          <a:prstGeom prst="rect">
            <a:avLst/>
          </a:prstGeom>
          <a:solidFill>
            <a:srgbClr val="7EC8A0"/>
          </a:solidFill>
          <a:ln w="12700">
            <a:solidFill>
              <a:srgbClr val="7EC8A0"/>
            </a:solidFill>
            <a:prstDash val="solid"/>
          </a:ln>
        </p:spPr>
        <p:txBody>
          <a:bodyPr/>
          <a:lstStyle/>
          <a:p>
            <a:endParaRPr lang="sv-SE"/>
          </a:p>
        </p:txBody>
      </p:sp>
      <p:sp>
        <p:nvSpPr>
          <p:cNvPr id="4" name="Text 2"/>
          <p:cNvSpPr/>
          <p:nvPr/>
        </p:nvSpPr>
        <p:spPr>
          <a:xfrm>
            <a:off x="365760" y="365760"/>
            <a:ext cx="31089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4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YAR</a:t>
            </a:r>
            <a:endParaRPr lang="en-US" sz="4200" dirty="0"/>
          </a:p>
        </p:txBody>
      </p:sp>
      <p:sp>
        <p:nvSpPr>
          <p:cNvPr id="5" name="Text 3"/>
          <p:cNvSpPr/>
          <p:nvPr/>
        </p:nvSpPr>
        <p:spPr>
          <a:xfrm>
            <a:off x="365760" y="960120"/>
            <a:ext cx="31089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400" kern="0" spc="500" dirty="0">
                <a:solidFill>
                  <a:srgbClr val="7EC8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Sweden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365760" y="1554480"/>
            <a:ext cx="329184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900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Vad händer med</a:t>
            </a:r>
            <a:endParaRPr lang="en-US" sz="1900" dirty="0"/>
          </a:p>
          <a:p>
            <a:pPr marL="0" indent="0" algn="l">
              <a:buNone/>
            </a:pPr>
            <a:r>
              <a:rPr lang="en-US" sz="1900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unga som tappat</a:t>
            </a:r>
            <a:endParaRPr lang="en-US" sz="1900" dirty="0"/>
          </a:p>
          <a:p>
            <a:pPr marL="0" indent="0" algn="l">
              <a:buNone/>
            </a:pPr>
            <a:r>
              <a:rPr lang="en-US" sz="1900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tron på framtiden?</a:t>
            </a:r>
            <a:endParaRPr lang="en-US" sz="1900" dirty="0"/>
          </a:p>
        </p:txBody>
      </p:sp>
      <p:sp>
        <p:nvSpPr>
          <p:cNvPr id="7" name="Text 5"/>
          <p:cNvSpPr/>
          <p:nvPr/>
        </p:nvSpPr>
        <p:spPr>
          <a:xfrm>
            <a:off x="365760" y="3108960"/>
            <a:ext cx="3291840" cy="1554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50" dirty="0">
                <a:solidFill>
                  <a:srgbClr val="C8E6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Utanförskap, frånvaro och kriminalitet</a:t>
            </a:r>
            <a:endParaRPr lang="en-US" sz="1150" dirty="0"/>
          </a:p>
          <a:p>
            <a:pPr marL="0" indent="0" algn="l">
              <a:buNone/>
            </a:pPr>
            <a:r>
              <a:rPr lang="en-US" sz="1150" dirty="0">
                <a:solidFill>
                  <a:srgbClr val="C8E6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kostar kommunen – och varje individ – enormt.</a:t>
            </a:r>
            <a:endParaRPr lang="en-US" sz="1150" dirty="0"/>
          </a:p>
          <a:p>
            <a:pPr marL="0" indent="0" algn="l">
              <a:buNone/>
            </a:pPr>
            <a:endParaRPr lang="en-US" sz="1150" dirty="0"/>
          </a:p>
          <a:p>
            <a:pPr marL="0" indent="0" algn="l">
              <a:buNone/>
            </a:pPr>
            <a:r>
              <a:rPr lang="en-US" sz="1150" dirty="0">
                <a:solidFill>
                  <a:srgbClr val="C8E6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YAR vänder på frågan:</a:t>
            </a:r>
            <a:endParaRPr lang="en-US" sz="1150" dirty="0"/>
          </a:p>
          <a:p>
            <a:pPr marL="0" indent="0" algn="l">
              <a:buNone/>
            </a:pPr>
            <a:r>
              <a:rPr lang="en-US" sz="1150" dirty="0">
                <a:solidFill>
                  <a:srgbClr val="C8E6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vad vill du förändra i ditt liv?</a:t>
            </a:r>
            <a:endParaRPr lang="en-US" sz="1150" dirty="0"/>
          </a:p>
        </p:txBody>
      </p:sp>
      <p:sp>
        <p:nvSpPr>
          <p:cNvPr id="8" name="Text 6"/>
          <p:cNvSpPr/>
          <p:nvPr/>
        </p:nvSpPr>
        <p:spPr>
          <a:xfrm>
            <a:off x="4389120" y="320040"/>
            <a:ext cx="43891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kern="0" spc="400" dirty="0">
                <a:solidFill>
                  <a:srgbClr val="6B8C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VAD ÄR YAR?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4389120" y="594360"/>
            <a:ext cx="43891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500" dirty="0">
                <a:solidFill>
                  <a:srgbClr val="1B3A2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Ett samhällsprogram för unga 15–20 år som vill ha en förändring.</a:t>
            </a:r>
            <a:endParaRPr lang="en-US" sz="1500" dirty="0"/>
          </a:p>
        </p:txBody>
      </p:sp>
      <p:sp>
        <p:nvSpPr>
          <p:cNvPr id="10" name="Shape 8"/>
          <p:cNvSpPr/>
          <p:nvPr/>
        </p:nvSpPr>
        <p:spPr>
          <a:xfrm>
            <a:off x="4297680" y="1325880"/>
            <a:ext cx="4572000" cy="960120"/>
          </a:xfrm>
          <a:prstGeom prst="rect">
            <a:avLst/>
          </a:prstGeom>
          <a:solidFill>
            <a:srgbClr val="FFFFFF"/>
          </a:solidFill>
          <a:ln w="10160">
            <a:solidFill>
              <a:srgbClr val="DDE8E2"/>
            </a:solidFill>
            <a:prstDash val="solid"/>
          </a:ln>
          <a:effectLst>
            <a:outerShdw blurRad="50800" dist="12700" dir="8100000" algn="bl" rotWithShape="0">
              <a:srgbClr val="000000">
                <a:alpha val="6000"/>
              </a:srgbClr>
            </a:outerShdw>
          </a:effectLst>
        </p:spPr>
        <p:txBody>
          <a:bodyPr/>
          <a:lstStyle/>
          <a:p>
            <a:endParaRPr lang="sv-SE"/>
          </a:p>
        </p:txBody>
      </p:sp>
      <p:sp>
        <p:nvSpPr>
          <p:cNvPr id="11" name="Shape 9"/>
          <p:cNvSpPr/>
          <p:nvPr/>
        </p:nvSpPr>
        <p:spPr>
          <a:xfrm>
            <a:off x="4297680" y="1325880"/>
            <a:ext cx="54864" cy="960120"/>
          </a:xfrm>
          <a:prstGeom prst="rect">
            <a:avLst/>
          </a:prstGeom>
          <a:solidFill>
            <a:srgbClr val="7EC8A0"/>
          </a:solidFill>
          <a:ln w="12700">
            <a:solidFill>
              <a:srgbClr val="7EC8A0"/>
            </a:solidFill>
            <a:prstDash val="solid"/>
          </a:ln>
        </p:spPr>
        <p:txBody>
          <a:bodyPr/>
          <a:lstStyle/>
          <a:p>
            <a:endParaRPr lang="sv-SE"/>
          </a:p>
        </p:txBody>
      </p:sp>
      <p:pic>
        <p:nvPicPr>
          <p:cNvPr id="1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26280" y="1581912"/>
            <a:ext cx="347472" cy="347472"/>
          </a:xfrm>
          <a:prstGeom prst="rect">
            <a:avLst/>
          </a:prstGeom>
        </p:spPr>
      </p:pic>
      <p:sp>
        <p:nvSpPr>
          <p:cNvPr id="13" name="Text 10"/>
          <p:cNvSpPr/>
          <p:nvPr/>
        </p:nvSpPr>
        <p:spPr>
          <a:xfrm>
            <a:off x="4983480" y="1435608"/>
            <a:ext cx="37490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1B3A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Frivilligt program</a:t>
            </a:r>
            <a:endParaRPr lang="en-US" sz="1200" dirty="0"/>
          </a:p>
        </p:txBody>
      </p:sp>
      <p:sp>
        <p:nvSpPr>
          <p:cNvPr id="14" name="Text 11"/>
          <p:cNvSpPr/>
          <p:nvPr/>
        </p:nvSpPr>
        <p:spPr>
          <a:xfrm>
            <a:off x="4983480" y="1709928"/>
            <a:ext cx="370332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50" dirty="0">
                <a:solidFill>
                  <a:srgbClr val="3A5A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Ungdomarna väljer själva att delta – ingen kategorisering, inget tvång.</a:t>
            </a:r>
            <a:endParaRPr lang="en-US" sz="1050" dirty="0"/>
          </a:p>
        </p:txBody>
      </p:sp>
      <p:sp>
        <p:nvSpPr>
          <p:cNvPr id="15" name="Shape 12"/>
          <p:cNvSpPr/>
          <p:nvPr/>
        </p:nvSpPr>
        <p:spPr>
          <a:xfrm>
            <a:off x="4297680" y="2468880"/>
            <a:ext cx="4572000" cy="960120"/>
          </a:xfrm>
          <a:prstGeom prst="rect">
            <a:avLst/>
          </a:prstGeom>
          <a:solidFill>
            <a:srgbClr val="FFFFFF"/>
          </a:solidFill>
          <a:ln w="10160">
            <a:solidFill>
              <a:srgbClr val="DDE8E2"/>
            </a:solidFill>
            <a:prstDash val="solid"/>
          </a:ln>
          <a:effectLst>
            <a:outerShdw blurRad="50800" dist="12700" dir="8100000" algn="bl" rotWithShape="0">
              <a:srgbClr val="000000">
                <a:alpha val="6000"/>
              </a:srgbClr>
            </a:outerShdw>
          </a:effectLst>
        </p:spPr>
        <p:txBody>
          <a:bodyPr/>
          <a:lstStyle/>
          <a:p>
            <a:endParaRPr lang="sv-SE"/>
          </a:p>
        </p:txBody>
      </p:sp>
      <p:sp>
        <p:nvSpPr>
          <p:cNvPr id="16" name="Shape 13"/>
          <p:cNvSpPr/>
          <p:nvPr/>
        </p:nvSpPr>
        <p:spPr>
          <a:xfrm>
            <a:off x="4297680" y="2468880"/>
            <a:ext cx="54864" cy="960120"/>
          </a:xfrm>
          <a:prstGeom prst="rect">
            <a:avLst/>
          </a:prstGeom>
          <a:solidFill>
            <a:srgbClr val="7EC8A0"/>
          </a:solidFill>
          <a:ln w="12700">
            <a:solidFill>
              <a:srgbClr val="7EC8A0"/>
            </a:solidFill>
            <a:prstDash val="solid"/>
          </a:ln>
        </p:spPr>
        <p:txBody>
          <a:bodyPr/>
          <a:lstStyle/>
          <a:p>
            <a:endParaRPr lang="sv-SE"/>
          </a:p>
        </p:txBody>
      </p:sp>
      <p:pic>
        <p:nvPicPr>
          <p:cNvPr id="17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26280" y="2724912"/>
            <a:ext cx="347472" cy="347472"/>
          </a:xfrm>
          <a:prstGeom prst="rect">
            <a:avLst/>
          </a:prstGeom>
        </p:spPr>
      </p:pic>
      <p:sp>
        <p:nvSpPr>
          <p:cNvPr id="18" name="Text 14"/>
          <p:cNvSpPr/>
          <p:nvPr/>
        </p:nvSpPr>
        <p:spPr>
          <a:xfrm>
            <a:off x="4983480" y="2578608"/>
            <a:ext cx="37490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1B3A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Hela kommunen samlas</a:t>
            </a:r>
            <a:endParaRPr lang="en-US" sz="1200" dirty="0"/>
          </a:p>
        </p:txBody>
      </p:sp>
      <p:sp>
        <p:nvSpPr>
          <p:cNvPr id="19" name="Text 15"/>
          <p:cNvSpPr/>
          <p:nvPr/>
        </p:nvSpPr>
        <p:spPr>
          <a:xfrm>
            <a:off x="4983480" y="2852928"/>
            <a:ext cx="370332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50" dirty="0">
                <a:solidFill>
                  <a:srgbClr val="3A5A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Skola, näringsliv och civilsamhälle tar gemensamt ställning och rekryterar volontärer.</a:t>
            </a:r>
            <a:endParaRPr lang="en-US" sz="1050" dirty="0"/>
          </a:p>
        </p:txBody>
      </p:sp>
      <p:sp>
        <p:nvSpPr>
          <p:cNvPr id="20" name="Shape 16"/>
          <p:cNvSpPr/>
          <p:nvPr/>
        </p:nvSpPr>
        <p:spPr>
          <a:xfrm>
            <a:off x="4297680" y="3611880"/>
            <a:ext cx="4572000" cy="960120"/>
          </a:xfrm>
          <a:prstGeom prst="rect">
            <a:avLst/>
          </a:prstGeom>
          <a:solidFill>
            <a:srgbClr val="FFFFFF"/>
          </a:solidFill>
          <a:ln w="10160">
            <a:solidFill>
              <a:srgbClr val="DDE8E2"/>
            </a:solidFill>
            <a:prstDash val="solid"/>
          </a:ln>
          <a:effectLst>
            <a:outerShdw blurRad="50800" dist="12700" dir="8100000" algn="bl" rotWithShape="0">
              <a:srgbClr val="000000">
                <a:alpha val="6000"/>
              </a:srgbClr>
            </a:outerShdw>
          </a:effectLst>
        </p:spPr>
        <p:txBody>
          <a:bodyPr/>
          <a:lstStyle/>
          <a:p>
            <a:endParaRPr lang="sv-SE"/>
          </a:p>
        </p:txBody>
      </p:sp>
      <p:sp>
        <p:nvSpPr>
          <p:cNvPr id="21" name="Shape 17"/>
          <p:cNvSpPr/>
          <p:nvPr/>
        </p:nvSpPr>
        <p:spPr>
          <a:xfrm>
            <a:off x="4297680" y="3611880"/>
            <a:ext cx="54864" cy="960120"/>
          </a:xfrm>
          <a:prstGeom prst="rect">
            <a:avLst/>
          </a:prstGeom>
          <a:solidFill>
            <a:srgbClr val="7EC8A0"/>
          </a:solidFill>
          <a:ln w="12700">
            <a:solidFill>
              <a:srgbClr val="7EC8A0"/>
            </a:solidFill>
            <a:prstDash val="solid"/>
          </a:ln>
        </p:spPr>
        <p:txBody>
          <a:bodyPr/>
          <a:lstStyle/>
          <a:p>
            <a:endParaRPr lang="sv-SE"/>
          </a:p>
        </p:txBody>
      </p:sp>
      <p:pic>
        <p:nvPicPr>
          <p:cNvPr id="22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26280" y="3867912"/>
            <a:ext cx="347472" cy="347472"/>
          </a:xfrm>
          <a:prstGeom prst="rect">
            <a:avLst/>
          </a:prstGeom>
        </p:spPr>
      </p:pic>
      <p:sp>
        <p:nvSpPr>
          <p:cNvPr id="23" name="Text 18"/>
          <p:cNvSpPr/>
          <p:nvPr/>
        </p:nvSpPr>
        <p:spPr>
          <a:xfrm>
            <a:off x="4983480" y="3721608"/>
            <a:ext cx="37490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1B3A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Forskning bakom</a:t>
            </a:r>
            <a:endParaRPr lang="en-US" sz="1200" dirty="0"/>
          </a:p>
        </p:txBody>
      </p:sp>
      <p:sp>
        <p:nvSpPr>
          <p:cNvPr id="24" name="Text 19"/>
          <p:cNvSpPr/>
          <p:nvPr/>
        </p:nvSpPr>
        <p:spPr>
          <a:xfrm>
            <a:off x="4983480" y="3995928"/>
            <a:ext cx="370332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50" dirty="0">
                <a:solidFill>
                  <a:srgbClr val="3A5A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Utvärderat av Umeå Universitet och Antwerp Management School. Internationell modell.</a:t>
            </a:r>
            <a:endParaRPr lang="en-US" sz="1050" dirty="0"/>
          </a:p>
        </p:txBody>
      </p:sp>
      <p:sp>
        <p:nvSpPr>
          <p:cNvPr id="25" name="Text 20"/>
          <p:cNvSpPr/>
          <p:nvPr/>
        </p:nvSpPr>
        <p:spPr>
          <a:xfrm>
            <a:off x="8503920" y="4846320"/>
            <a:ext cx="5486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6B8C7A"/>
                </a:solidFill>
              </a:rPr>
              <a:t>1 / 2</a:t>
            </a:r>
            <a:endParaRPr lang="en-US" sz="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371600"/>
          </a:xfrm>
          <a:prstGeom prst="rect">
            <a:avLst/>
          </a:prstGeom>
          <a:solidFill>
            <a:srgbClr val="1B3A2D"/>
          </a:solidFill>
          <a:ln w="12700">
            <a:solidFill>
              <a:srgbClr val="1B3A2D"/>
            </a:solidFill>
            <a:prstDash val="solid"/>
          </a:ln>
        </p:spPr>
        <p:txBody>
          <a:bodyPr/>
          <a:lstStyle/>
          <a:p>
            <a:endParaRPr lang="sv-SE"/>
          </a:p>
        </p:txBody>
      </p:sp>
      <p:sp>
        <p:nvSpPr>
          <p:cNvPr id="3" name="Text 1"/>
          <p:cNvSpPr/>
          <p:nvPr/>
        </p:nvSpPr>
        <p:spPr>
          <a:xfrm>
            <a:off x="457200" y="164592"/>
            <a:ext cx="45720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kern="0" spc="400" dirty="0">
                <a:solidFill>
                  <a:srgbClr val="7EC8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RESULTAT SOM TALAR</a:t>
            </a:r>
            <a:endParaRPr lang="en-US" sz="900" dirty="0"/>
          </a:p>
        </p:txBody>
      </p:sp>
      <p:sp>
        <p:nvSpPr>
          <p:cNvPr id="4" name="Text 2"/>
          <p:cNvSpPr/>
          <p:nvPr/>
        </p:nvSpPr>
        <p:spPr>
          <a:xfrm>
            <a:off x="457200" y="457200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Så här ser förändringen ut – i deltagarnas egna ord</a:t>
            </a:r>
            <a:endParaRPr lang="en-US" sz="2000" dirty="0"/>
          </a:p>
        </p:txBody>
      </p:sp>
      <p:sp>
        <p:nvSpPr>
          <p:cNvPr id="5" name="Shape 3"/>
          <p:cNvSpPr/>
          <p:nvPr/>
        </p:nvSpPr>
        <p:spPr>
          <a:xfrm>
            <a:off x="365760" y="1554480"/>
            <a:ext cx="2560320" cy="1188720"/>
          </a:xfrm>
          <a:prstGeom prst="rect">
            <a:avLst/>
          </a:prstGeom>
          <a:solidFill>
            <a:srgbClr val="EEF6F2"/>
          </a:solidFill>
          <a:ln w="10160">
            <a:solidFill>
              <a:srgbClr val="C5DDD3"/>
            </a:solidFill>
            <a:prstDash val="solid"/>
          </a:ln>
        </p:spPr>
        <p:txBody>
          <a:bodyPr/>
          <a:lstStyle/>
          <a:p>
            <a:endParaRPr lang="sv-SE"/>
          </a:p>
        </p:txBody>
      </p:sp>
      <p:sp>
        <p:nvSpPr>
          <p:cNvPr id="6" name="Text 4"/>
          <p:cNvSpPr/>
          <p:nvPr/>
        </p:nvSpPr>
        <p:spPr>
          <a:xfrm>
            <a:off x="502920" y="1664208"/>
            <a:ext cx="22860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600" b="1" dirty="0">
                <a:solidFill>
                  <a:srgbClr val="2E6649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Win³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2176272"/>
            <a:ext cx="2377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dirty="0">
                <a:solidFill>
                  <a:srgbClr val="3A5A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Ungdomar + Volontärer</a:t>
            </a:r>
            <a:endParaRPr lang="en-US" sz="950" dirty="0"/>
          </a:p>
          <a:p>
            <a:pPr marL="0" indent="0" algn="ctr">
              <a:buNone/>
            </a:pPr>
            <a:r>
              <a:rPr lang="en-US" sz="950" dirty="0">
                <a:solidFill>
                  <a:srgbClr val="3A5A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+ Kommunen vinner</a:t>
            </a:r>
            <a:endParaRPr lang="en-US" sz="950" dirty="0"/>
          </a:p>
        </p:txBody>
      </p:sp>
      <p:sp>
        <p:nvSpPr>
          <p:cNvPr id="8" name="Shape 6"/>
          <p:cNvSpPr/>
          <p:nvPr/>
        </p:nvSpPr>
        <p:spPr>
          <a:xfrm>
            <a:off x="3218688" y="1554480"/>
            <a:ext cx="2560320" cy="1188720"/>
          </a:xfrm>
          <a:prstGeom prst="rect">
            <a:avLst/>
          </a:prstGeom>
          <a:solidFill>
            <a:srgbClr val="EEF6F2"/>
          </a:solidFill>
          <a:ln w="10160">
            <a:solidFill>
              <a:srgbClr val="C5DDD3"/>
            </a:solidFill>
            <a:prstDash val="solid"/>
          </a:ln>
        </p:spPr>
        <p:txBody>
          <a:bodyPr/>
          <a:lstStyle/>
          <a:p>
            <a:endParaRPr lang="sv-SE"/>
          </a:p>
        </p:txBody>
      </p:sp>
      <p:sp>
        <p:nvSpPr>
          <p:cNvPr id="9" name="Text 7"/>
          <p:cNvSpPr/>
          <p:nvPr/>
        </p:nvSpPr>
        <p:spPr>
          <a:xfrm>
            <a:off x="3355848" y="1664208"/>
            <a:ext cx="22860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600" b="1" dirty="0">
                <a:solidFill>
                  <a:srgbClr val="2E6649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 faser</a:t>
            </a:r>
            <a:endParaRPr lang="en-US" sz="2600" dirty="0"/>
          </a:p>
        </p:txBody>
      </p:sp>
      <p:sp>
        <p:nvSpPr>
          <p:cNvPr id="10" name="Text 8"/>
          <p:cNvSpPr/>
          <p:nvPr/>
        </p:nvSpPr>
        <p:spPr>
          <a:xfrm>
            <a:off x="3310128" y="2176272"/>
            <a:ext cx="2377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dirty="0">
                <a:solidFill>
                  <a:srgbClr val="3A5A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Förberedelse,</a:t>
            </a:r>
            <a:endParaRPr lang="en-US" sz="950" dirty="0"/>
          </a:p>
          <a:p>
            <a:pPr marL="0" indent="0" algn="ctr">
              <a:buNone/>
            </a:pPr>
            <a:r>
              <a:rPr lang="en-US" sz="950" dirty="0">
                <a:solidFill>
                  <a:srgbClr val="3A5A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genomförande, uppföljning</a:t>
            </a:r>
            <a:endParaRPr lang="en-US" sz="950" dirty="0"/>
          </a:p>
        </p:txBody>
      </p:sp>
      <p:sp>
        <p:nvSpPr>
          <p:cNvPr id="11" name="Shape 9"/>
          <p:cNvSpPr/>
          <p:nvPr/>
        </p:nvSpPr>
        <p:spPr>
          <a:xfrm>
            <a:off x="6071616" y="1554480"/>
            <a:ext cx="2560320" cy="1188720"/>
          </a:xfrm>
          <a:prstGeom prst="rect">
            <a:avLst/>
          </a:prstGeom>
          <a:solidFill>
            <a:srgbClr val="EEF6F2"/>
          </a:solidFill>
          <a:ln w="10160">
            <a:solidFill>
              <a:srgbClr val="C5DDD3"/>
            </a:solidFill>
            <a:prstDash val="solid"/>
          </a:ln>
        </p:spPr>
        <p:txBody>
          <a:bodyPr/>
          <a:lstStyle/>
          <a:p>
            <a:endParaRPr lang="sv-SE"/>
          </a:p>
        </p:txBody>
      </p:sp>
      <p:sp>
        <p:nvSpPr>
          <p:cNvPr id="12" name="Text 10"/>
          <p:cNvSpPr/>
          <p:nvPr/>
        </p:nvSpPr>
        <p:spPr>
          <a:xfrm>
            <a:off x="6208776" y="1664208"/>
            <a:ext cx="22860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600" b="1" dirty="0">
                <a:solidFill>
                  <a:srgbClr val="2E6649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3–6 mån</a:t>
            </a:r>
            <a:endParaRPr lang="en-US" sz="2600" dirty="0"/>
          </a:p>
        </p:txBody>
      </p:sp>
      <p:sp>
        <p:nvSpPr>
          <p:cNvPr id="13" name="Text 11"/>
          <p:cNvSpPr/>
          <p:nvPr/>
        </p:nvSpPr>
        <p:spPr>
          <a:xfrm>
            <a:off x="6163056" y="2176272"/>
            <a:ext cx="2377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dirty="0">
                <a:solidFill>
                  <a:srgbClr val="3A5A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Uppföljningstid med</a:t>
            </a:r>
            <a:endParaRPr lang="en-US" sz="950" dirty="0"/>
          </a:p>
          <a:p>
            <a:pPr marL="0" indent="0" algn="ctr">
              <a:buNone/>
            </a:pPr>
            <a:r>
              <a:rPr lang="en-US" sz="950" dirty="0">
                <a:solidFill>
                  <a:srgbClr val="3A5A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personlig mentor</a:t>
            </a:r>
            <a:endParaRPr lang="en-US" sz="950" dirty="0"/>
          </a:p>
        </p:txBody>
      </p:sp>
      <p:sp>
        <p:nvSpPr>
          <p:cNvPr id="14" name="Shape 12"/>
          <p:cNvSpPr/>
          <p:nvPr/>
        </p:nvSpPr>
        <p:spPr>
          <a:xfrm>
            <a:off x="365760" y="2907792"/>
            <a:ext cx="3977640" cy="1097280"/>
          </a:xfrm>
          <a:prstGeom prst="rect">
            <a:avLst/>
          </a:prstGeom>
          <a:solidFill>
            <a:srgbClr val="F9FCFA"/>
          </a:solidFill>
          <a:ln w="10160">
            <a:solidFill>
              <a:srgbClr val="D0E5DA"/>
            </a:solidFill>
            <a:prstDash val="solid"/>
          </a:ln>
        </p:spPr>
        <p:txBody>
          <a:bodyPr/>
          <a:lstStyle/>
          <a:p>
            <a:endParaRPr lang="sv-SE"/>
          </a:p>
        </p:txBody>
      </p:sp>
      <p:sp>
        <p:nvSpPr>
          <p:cNvPr id="15" name="Shape 13"/>
          <p:cNvSpPr/>
          <p:nvPr/>
        </p:nvSpPr>
        <p:spPr>
          <a:xfrm>
            <a:off x="365760" y="2907792"/>
            <a:ext cx="54864" cy="1097280"/>
          </a:xfrm>
          <a:prstGeom prst="rect">
            <a:avLst/>
          </a:prstGeom>
          <a:solidFill>
            <a:srgbClr val="7EC8A0"/>
          </a:solidFill>
          <a:ln w="12700">
            <a:solidFill>
              <a:srgbClr val="7EC8A0"/>
            </a:solidFill>
            <a:prstDash val="solid"/>
          </a:ln>
        </p:spPr>
        <p:txBody>
          <a:bodyPr/>
          <a:lstStyle/>
          <a:p>
            <a:endParaRPr lang="sv-SE"/>
          </a:p>
        </p:txBody>
      </p:sp>
      <p:sp>
        <p:nvSpPr>
          <p:cNvPr id="16" name="Text 14"/>
          <p:cNvSpPr/>
          <p:nvPr/>
        </p:nvSpPr>
        <p:spPr>
          <a:xfrm>
            <a:off x="566928" y="2971800"/>
            <a:ext cx="365760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50" i="1" dirty="0">
                <a:solidFill>
                  <a:srgbClr val="1B3A2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"Hälften av mina gamla kompisar är idag tungt kriminella. Jag står på egna ben idag."</a:t>
            </a:r>
            <a:endParaRPr lang="en-US" sz="1050" dirty="0"/>
          </a:p>
        </p:txBody>
      </p:sp>
      <p:sp>
        <p:nvSpPr>
          <p:cNvPr id="17" name="Text 15"/>
          <p:cNvSpPr/>
          <p:nvPr/>
        </p:nvSpPr>
        <p:spPr>
          <a:xfrm>
            <a:off x="566928" y="365760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00" dirty="0">
                <a:solidFill>
                  <a:srgbClr val="6B8C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Deltagare, 19 år – Umeå Universitet</a:t>
            </a:r>
            <a:endParaRPr lang="en-US" sz="900" dirty="0"/>
          </a:p>
        </p:txBody>
      </p:sp>
      <p:sp>
        <p:nvSpPr>
          <p:cNvPr id="18" name="Shape 16"/>
          <p:cNvSpPr/>
          <p:nvPr/>
        </p:nvSpPr>
        <p:spPr>
          <a:xfrm>
            <a:off x="4754880" y="2907792"/>
            <a:ext cx="3977640" cy="1097280"/>
          </a:xfrm>
          <a:prstGeom prst="rect">
            <a:avLst/>
          </a:prstGeom>
          <a:solidFill>
            <a:srgbClr val="F9FCFA"/>
          </a:solidFill>
          <a:ln w="10160">
            <a:solidFill>
              <a:srgbClr val="D0E5DA"/>
            </a:solidFill>
            <a:prstDash val="solid"/>
          </a:ln>
        </p:spPr>
        <p:txBody>
          <a:bodyPr/>
          <a:lstStyle/>
          <a:p>
            <a:endParaRPr lang="sv-SE"/>
          </a:p>
        </p:txBody>
      </p:sp>
      <p:sp>
        <p:nvSpPr>
          <p:cNvPr id="19" name="Shape 17"/>
          <p:cNvSpPr/>
          <p:nvPr/>
        </p:nvSpPr>
        <p:spPr>
          <a:xfrm>
            <a:off x="4754880" y="2907792"/>
            <a:ext cx="54864" cy="1097280"/>
          </a:xfrm>
          <a:prstGeom prst="rect">
            <a:avLst/>
          </a:prstGeom>
          <a:solidFill>
            <a:srgbClr val="7EC8A0"/>
          </a:solidFill>
          <a:ln w="12700">
            <a:solidFill>
              <a:srgbClr val="7EC8A0"/>
            </a:solidFill>
            <a:prstDash val="solid"/>
          </a:ln>
        </p:spPr>
        <p:txBody>
          <a:bodyPr/>
          <a:lstStyle/>
          <a:p>
            <a:endParaRPr lang="sv-SE"/>
          </a:p>
        </p:txBody>
      </p:sp>
      <p:sp>
        <p:nvSpPr>
          <p:cNvPr id="20" name="Text 18"/>
          <p:cNvSpPr/>
          <p:nvPr/>
        </p:nvSpPr>
        <p:spPr>
          <a:xfrm>
            <a:off x="4956048" y="2971800"/>
            <a:ext cx="365760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50" i="1" dirty="0">
                <a:solidFill>
                  <a:srgbClr val="1B3A2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"Det här är inte behandling – det är ett program för de som vill ha en förändring."</a:t>
            </a:r>
            <a:endParaRPr lang="en-US" sz="1050" dirty="0"/>
          </a:p>
        </p:txBody>
      </p:sp>
      <p:sp>
        <p:nvSpPr>
          <p:cNvPr id="21" name="Text 19"/>
          <p:cNvSpPr/>
          <p:nvPr/>
        </p:nvSpPr>
        <p:spPr>
          <a:xfrm>
            <a:off x="4956048" y="365760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00" dirty="0">
                <a:solidFill>
                  <a:srgbClr val="6B8C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Enhetschef, socialtjänsten – Socionomen</a:t>
            </a:r>
            <a:endParaRPr lang="en-US" sz="900" dirty="0"/>
          </a:p>
        </p:txBody>
      </p:sp>
      <p:sp>
        <p:nvSpPr>
          <p:cNvPr id="22" name="Shape 20"/>
          <p:cNvSpPr/>
          <p:nvPr/>
        </p:nvSpPr>
        <p:spPr>
          <a:xfrm>
            <a:off x="0" y="4160520"/>
            <a:ext cx="9144000" cy="982980"/>
          </a:xfrm>
          <a:prstGeom prst="rect">
            <a:avLst/>
          </a:prstGeom>
          <a:solidFill>
            <a:srgbClr val="1B3A2D"/>
          </a:solidFill>
          <a:ln w="12700">
            <a:solidFill>
              <a:srgbClr val="1B3A2D"/>
            </a:solidFill>
            <a:prstDash val="solid"/>
          </a:ln>
        </p:spPr>
        <p:txBody>
          <a:bodyPr/>
          <a:lstStyle/>
          <a:p>
            <a:endParaRPr lang="sv-SE"/>
          </a:p>
        </p:txBody>
      </p:sp>
      <p:sp>
        <p:nvSpPr>
          <p:cNvPr id="23" name="Text 21"/>
          <p:cNvSpPr/>
          <p:nvPr/>
        </p:nvSpPr>
        <p:spPr>
          <a:xfrm>
            <a:off x="365760" y="4251960"/>
            <a:ext cx="32004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b="1" kern="0" spc="400" dirty="0">
                <a:solidFill>
                  <a:srgbClr val="7EC8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 NÄSTA STEG</a:t>
            </a:r>
            <a:endParaRPr lang="en-US" sz="800" dirty="0"/>
          </a:p>
        </p:txBody>
      </p:sp>
      <p:pic>
        <p:nvPicPr>
          <p:cNvPr id="24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0040" y="4498848"/>
            <a:ext cx="274320" cy="274320"/>
          </a:xfrm>
          <a:prstGeom prst="rect">
            <a:avLst/>
          </a:prstGeom>
        </p:spPr>
      </p:pic>
      <p:sp>
        <p:nvSpPr>
          <p:cNvPr id="25" name="Text 22"/>
          <p:cNvSpPr/>
          <p:nvPr/>
        </p:nvSpPr>
        <p:spPr>
          <a:xfrm>
            <a:off x="685800" y="4489704"/>
            <a:ext cx="22860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Svara på mejlet</a:t>
            </a:r>
            <a:endParaRPr lang="en-US" sz="1100" dirty="0"/>
          </a:p>
        </p:txBody>
      </p:sp>
      <p:sp>
        <p:nvSpPr>
          <p:cNvPr id="26" name="Text 23"/>
          <p:cNvSpPr/>
          <p:nvPr/>
        </p:nvSpPr>
        <p:spPr>
          <a:xfrm>
            <a:off x="685800" y="4754880"/>
            <a:ext cx="24688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7EC8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contact@yar-sweden.se</a:t>
            </a:r>
            <a:endParaRPr lang="en-US" sz="950" dirty="0"/>
          </a:p>
        </p:txBody>
      </p:sp>
      <p:pic>
        <p:nvPicPr>
          <p:cNvPr id="27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46120" y="4498848"/>
            <a:ext cx="274320" cy="274320"/>
          </a:xfrm>
          <a:prstGeom prst="rect">
            <a:avLst/>
          </a:prstGeom>
        </p:spPr>
      </p:pic>
      <p:sp>
        <p:nvSpPr>
          <p:cNvPr id="28" name="Text 24"/>
          <p:cNvSpPr/>
          <p:nvPr/>
        </p:nvSpPr>
        <p:spPr>
          <a:xfrm>
            <a:off x="3611880" y="4489704"/>
            <a:ext cx="22860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Skicka ett SMS</a:t>
            </a:r>
            <a:endParaRPr lang="en-US" sz="1100" dirty="0"/>
          </a:p>
        </p:txBody>
      </p:sp>
      <p:sp>
        <p:nvSpPr>
          <p:cNvPr id="29" name="Text 25"/>
          <p:cNvSpPr/>
          <p:nvPr/>
        </p:nvSpPr>
        <p:spPr>
          <a:xfrm>
            <a:off x="3611880" y="4754880"/>
            <a:ext cx="24688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7EC8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076-810 10 01</a:t>
            </a:r>
            <a:endParaRPr lang="en-US" sz="950" dirty="0"/>
          </a:p>
        </p:txBody>
      </p:sp>
      <p:pic>
        <p:nvPicPr>
          <p:cNvPr id="30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72200" y="4498848"/>
            <a:ext cx="274320" cy="274320"/>
          </a:xfrm>
          <a:prstGeom prst="rect">
            <a:avLst/>
          </a:prstGeom>
        </p:spPr>
      </p:pic>
      <p:sp>
        <p:nvSpPr>
          <p:cNvPr id="31" name="Text 26"/>
          <p:cNvSpPr/>
          <p:nvPr/>
        </p:nvSpPr>
        <p:spPr>
          <a:xfrm>
            <a:off x="6537960" y="4489704"/>
            <a:ext cx="22860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Boka ett möte</a:t>
            </a:r>
            <a:endParaRPr lang="en-US" sz="1100" dirty="0"/>
          </a:p>
        </p:txBody>
      </p:sp>
      <p:sp>
        <p:nvSpPr>
          <p:cNvPr id="32" name="Text 27"/>
          <p:cNvSpPr/>
          <p:nvPr/>
        </p:nvSpPr>
        <p:spPr>
          <a:xfrm>
            <a:off x="6537960" y="4754880"/>
            <a:ext cx="24688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7EC8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Välj tid som passar er</a:t>
            </a:r>
            <a:endParaRPr lang="en-US" sz="950" dirty="0"/>
          </a:p>
        </p:txBody>
      </p:sp>
      <p:sp>
        <p:nvSpPr>
          <p:cNvPr id="33" name="Text 28"/>
          <p:cNvSpPr/>
          <p:nvPr/>
        </p:nvSpPr>
        <p:spPr>
          <a:xfrm>
            <a:off x="8503920" y="4846320"/>
            <a:ext cx="5486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AAAAAA"/>
                </a:solidFill>
              </a:rPr>
              <a:t>2 / 2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213</Words>
  <Application>Microsoft Macintosh PowerPoint</Application>
  <PresentationFormat>Bildspel på skärmen (16:9)</PresentationFormat>
  <Paragraphs>44</Paragraphs>
  <Slides>2</Slides>
  <Notes>2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2</vt:i4>
      </vt:variant>
    </vt:vector>
  </HeadingPairs>
  <TitlesOfParts>
    <vt:vector size="6" baseType="lpstr">
      <vt:lpstr>Arial</vt:lpstr>
      <vt:lpstr>Calibri</vt:lpstr>
      <vt:lpstr>Georgia</vt:lpstr>
      <vt:lpstr>Office Theme</vt:lpstr>
      <vt:lpstr>PowerPoint-presentation</vt:lpstr>
      <vt:lpstr>PowerPoint-presentation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YAR Sweden – Kommunpitch</dc:title>
  <dc:subject>PptxGenJS Presentation</dc:subject>
  <dc:creator>PptxGenJS</dc:creator>
  <cp:lastModifiedBy>Leif Hejdenberg</cp:lastModifiedBy>
  <cp:revision>1</cp:revision>
  <dcterms:created xsi:type="dcterms:W3CDTF">2026-05-21T09:40:51Z</dcterms:created>
  <dcterms:modified xsi:type="dcterms:W3CDTF">2026-05-21T09:55:44Z</dcterms:modified>
</cp:coreProperties>
</file>